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79" r:id="rId2"/>
    <p:sldId id="271" r:id="rId3"/>
    <p:sldId id="436" r:id="rId4"/>
    <p:sldId id="461" r:id="rId5"/>
    <p:sldId id="413" r:id="rId6"/>
    <p:sldId id="414" r:id="rId7"/>
    <p:sldId id="415" r:id="rId8"/>
    <p:sldId id="459" r:id="rId9"/>
    <p:sldId id="460" r:id="rId10"/>
    <p:sldId id="420" r:id="rId11"/>
    <p:sldId id="419" r:id="rId12"/>
    <p:sldId id="416" r:id="rId13"/>
    <p:sldId id="417" r:id="rId14"/>
    <p:sldId id="382" r:id="rId15"/>
    <p:sldId id="422" r:id="rId16"/>
    <p:sldId id="418" r:id="rId17"/>
    <p:sldId id="424" r:id="rId18"/>
    <p:sldId id="425" r:id="rId19"/>
    <p:sldId id="426" r:id="rId20"/>
    <p:sldId id="427" r:id="rId21"/>
    <p:sldId id="423" r:id="rId22"/>
    <p:sldId id="383" r:id="rId23"/>
    <p:sldId id="304" r:id="rId24"/>
    <p:sldId id="373" r:id="rId25"/>
    <p:sldId id="366" r:id="rId26"/>
    <p:sldId id="311" r:id="rId27"/>
    <p:sldId id="384" r:id="rId28"/>
    <p:sldId id="371" r:id="rId29"/>
    <p:sldId id="314" r:id="rId30"/>
    <p:sldId id="385" r:id="rId31"/>
    <p:sldId id="352" r:id="rId32"/>
    <p:sldId id="354" r:id="rId33"/>
    <p:sldId id="362" r:id="rId34"/>
    <p:sldId id="434" r:id="rId35"/>
    <p:sldId id="355" r:id="rId36"/>
    <p:sldId id="363" r:id="rId37"/>
    <p:sldId id="365" r:id="rId38"/>
    <p:sldId id="379" r:id="rId39"/>
    <p:sldId id="380" r:id="rId40"/>
    <p:sldId id="391" r:id="rId41"/>
    <p:sldId id="392" r:id="rId42"/>
    <p:sldId id="428" r:id="rId43"/>
    <p:sldId id="429" r:id="rId44"/>
    <p:sldId id="430" r:id="rId45"/>
    <p:sldId id="431" r:id="rId46"/>
    <p:sldId id="433" r:id="rId47"/>
    <p:sldId id="381" r:id="rId48"/>
    <p:sldId id="386" r:id="rId49"/>
    <p:sldId id="396" r:id="rId50"/>
    <p:sldId id="397" r:id="rId51"/>
    <p:sldId id="387" r:id="rId52"/>
    <p:sldId id="388" r:id="rId53"/>
    <p:sldId id="390" r:id="rId54"/>
    <p:sldId id="393" r:id="rId55"/>
    <p:sldId id="394" r:id="rId56"/>
    <p:sldId id="403" r:id="rId57"/>
    <p:sldId id="404" r:id="rId58"/>
    <p:sldId id="409" r:id="rId59"/>
    <p:sldId id="395" r:id="rId60"/>
    <p:sldId id="405" r:id="rId61"/>
    <p:sldId id="398" r:id="rId62"/>
    <p:sldId id="400" r:id="rId63"/>
    <p:sldId id="399" r:id="rId64"/>
    <p:sldId id="401" r:id="rId65"/>
    <p:sldId id="402" r:id="rId66"/>
    <p:sldId id="406" r:id="rId67"/>
    <p:sldId id="407" r:id="rId68"/>
    <p:sldId id="408" r:id="rId69"/>
    <p:sldId id="410" r:id="rId70"/>
    <p:sldId id="411" r:id="rId71"/>
    <p:sldId id="435" r:id="rId72"/>
    <p:sldId id="389" r:id="rId73"/>
    <p:sldId id="441" r:id="rId74"/>
    <p:sldId id="442" r:id="rId75"/>
    <p:sldId id="443" r:id="rId76"/>
    <p:sldId id="444" r:id="rId77"/>
    <p:sldId id="445" r:id="rId78"/>
    <p:sldId id="446" r:id="rId79"/>
    <p:sldId id="447" r:id="rId80"/>
    <p:sldId id="448" r:id="rId81"/>
    <p:sldId id="449" r:id="rId82"/>
    <p:sldId id="450" r:id="rId83"/>
    <p:sldId id="451" r:id="rId84"/>
    <p:sldId id="452" r:id="rId85"/>
    <p:sldId id="453" r:id="rId86"/>
    <p:sldId id="454" r:id="rId87"/>
    <p:sldId id="455" r:id="rId88"/>
    <p:sldId id="456" r:id="rId89"/>
    <p:sldId id="457" r:id="rId90"/>
    <p:sldId id="458" r:id="rId91"/>
    <p:sldId id="462" r:id="rId92"/>
    <p:sldId id="463" r:id="rId9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66" d="100"/>
          <a:sy n="66" d="100"/>
        </p:scale>
        <p:origin x="68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BB74E-4711-4789-B173-1496C1FD84E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A54EC-2930-4378-91C1-C3C630D1B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81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6F3BE-76B4-4733-BCE4-3A34B6B8F6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93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6F3BE-76B4-4733-BCE4-3A34B6B8F6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49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6F3BE-76B4-4733-BCE4-3A34B6B8F6E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7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9BA55-7EF1-4D11-A997-A03E8BE423E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0265-B28C-4C4A-A684-CCE19DA9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18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9BA55-7EF1-4D11-A997-A03E8BE423E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0265-B28C-4C4A-A684-CCE19DA9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1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9BA55-7EF1-4D11-A997-A03E8BE423E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0265-B28C-4C4A-A684-CCE19DA9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7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9BA55-7EF1-4D11-A997-A03E8BE423E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0265-B28C-4C4A-A684-CCE19DA9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48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9BA55-7EF1-4D11-A997-A03E8BE423E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0265-B28C-4C4A-A684-CCE19DA9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5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9BA55-7EF1-4D11-A997-A03E8BE423E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0265-B28C-4C4A-A684-CCE19DA9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6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9BA55-7EF1-4D11-A997-A03E8BE423E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0265-B28C-4C4A-A684-CCE19DA9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27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9BA55-7EF1-4D11-A997-A03E8BE423E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0265-B28C-4C4A-A684-CCE19DA9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66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9BA55-7EF1-4D11-A997-A03E8BE423E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0265-B28C-4C4A-A684-CCE19DA9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85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9BA55-7EF1-4D11-A997-A03E8BE423E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0265-B28C-4C4A-A684-CCE19DA9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95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9BA55-7EF1-4D11-A997-A03E8BE423E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0265-B28C-4C4A-A684-CCE19DA9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68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9BA55-7EF1-4D11-A997-A03E8BE423E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80265-B28C-4C4A-A684-CCE19DA9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7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1.png"/><Relationship Id="rId12" Type="http://schemas.openxmlformats.org/officeDocument/2006/relationships/image" Target="../media/image36.jp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jpeg"/><Relationship Id="rId11" Type="http://schemas.openxmlformats.org/officeDocument/2006/relationships/image" Target="../media/image35.jpg"/><Relationship Id="rId5" Type="http://schemas.openxmlformats.org/officeDocument/2006/relationships/image" Target="../media/image29.emf"/><Relationship Id="rId10" Type="http://schemas.openxmlformats.org/officeDocument/2006/relationships/image" Target="../media/image34.jp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jpe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jpe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jpe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4.jpe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2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817" y="2355306"/>
            <a:ext cx="11625943" cy="362508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KANO STATE HEALTH TRUST FUND</a:t>
            </a:r>
            <a:br>
              <a:rPr lang="en-US" sz="4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(KHETFUND)</a:t>
            </a:r>
            <a:b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ACHIEVEMENT PICTURES</a:t>
            </a:r>
            <a:b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FROM MAY </a:t>
            </a:r>
            <a:r>
              <a:rPr lang="en-US" sz="4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203 To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DATE 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9245" y="0"/>
            <a:ext cx="11173006" cy="6721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kumimoji="0" lang="en-US" sz="489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en-US" sz="28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br>
              <a:rPr kumimoji="0" lang="en-US" sz="311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</a:br>
            <a:br>
              <a:rPr kumimoji="0" lang="en-US" sz="311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j-ea"/>
                <a:cs typeface="+mj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060" y="146685"/>
            <a:ext cx="2033905" cy="210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27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25879"/>
            <a:ext cx="11643360" cy="64935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r>
              <a:rPr lang="en-US" sz="8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8FF65-C5BF-46BF-BEED-893B88315B5C}"/>
              </a:ext>
            </a:extLst>
          </p:cNvPr>
          <p:cNvSpPr txBox="1"/>
          <p:nvPr/>
        </p:nvSpPr>
        <p:spPr>
          <a:xfrm>
            <a:off x="274320" y="125879"/>
            <a:ext cx="1107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</a:rPr>
              <a:t>PURCHASE OF COMPUTERS FOR KHETFUND STAFF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281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125879"/>
            <a:ext cx="11797747" cy="64935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r>
              <a:rPr lang="en-US" sz="8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8FF65-C5BF-46BF-BEED-893B88315B5C}"/>
              </a:ext>
            </a:extLst>
          </p:cNvPr>
          <p:cNvSpPr txBox="1"/>
          <p:nvPr/>
        </p:nvSpPr>
        <p:spPr>
          <a:xfrm>
            <a:off x="274320" y="125879"/>
            <a:ext cx="11079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CAPACITY BUILDING OF  KHETFUND STAFF ON HEALTHCARE FINANCING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712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4" y="125879"/>
            <a:ext cx="11797748" cy="6507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r>
              <a:rPr lang="en-US" sz="8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8FF65-C5BF-46BF-BEED-893B88315B5C}"/>
              </a:ext>
            </a:extLst>
          </p:cNvPr>
          <p:cNvSpPr txBox="1"/>
          <p:nvPr/>
        </p:nvSpPr>
        <p:spPr>
          <a:xfrm>
            <a:off x="274320" y="125879"/>
            <a:ext cx="1107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</a:rPr>
              <a:t>Capacity Building of KHETFUND Staff on Healthcare Financing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4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5238" y="532117"/>
            <a:ext cx="6507583" cy="5695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253" y="291747"/>
            <a:ext cx="6507589" cy="6175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r>
              <a:rPr lang="en-US" sz="8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8FF65-C5BF-46BF-BEED-893B88315B5C}"/>
              </a:ext>
            </a:extLst>
          </p:cNvPr>
          <p:cNvSpPr txBox="1"/>
          <p:nvPr/>
        </p:nvSpPr>
        <p:spPr>
          <a:xfrm>
            <a:off x="274320" y="125879"/>
            <a:ext cx="1107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</a:rPr>
              <a:t>Capacity Building of KHETFUND Staff on Healthcare Financing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966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25878"/>
            <a:ext cx="11722210" cy="6465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r>
              <a:rPr lang="en-US" sz="8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8FF65-C5BF-46BF-BEED-893B88315B5C}"/>
              </a:ext>
            </a:extLst>
          </p:cNvPr>
          <p:cNvSpPr txBox="1"/>
          <p:nvPr/>
        </p:nvSpPr>
        <p:spPr>
          <a:xfrm>
            <a:off x="274320" y="125879"/>
            <a:ext cx="1107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PRINTING OF KHETFUND OPERATIONAL GUIDELINES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144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470" y="125879"/>
            <a:ext cx="5626210" cy="64976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39883"/>
            <a:ext cx="6017150" cy="64836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r>
              <a:rPr lang="en-US" sz="8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8FF65-C5BF-46BF-BEED-893B88315B5C}"/>
              </a:ext>
            </a:extLst>
          </p:cNvPr>
          <p:cNvSpPr txBox="1"/>
          <p:nvPr/>
        </p:nvSpPr>
        <p:spPr>
          <a:xfrm>
            <a:off x="274320" y="125879"/>
            <a:ext cx="1107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REFRESHER TRAINING OF KHETFUND FOCAL PERSONS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721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125879"/>
            <a:ext cx="11806029" cy="6503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r>
              <a:rPr lang="en-US" sz="8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8FF65-C5BF-46BF-BEED-893B88315B5C}"/>
              </a:ext>
            </a:extLst>
          </p:cNvPr>
          <p:cNvSpPr txBox="1"/>
          <p:nvPr/>
        </p:nvSpPr>
        <p:spPr>
          <a:xfrm>
            <a:off x="274320" y="125879"/>
            <a:ext cx="1107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</a:rPr>
              <a:t>SENSITIZATION MEETING @ HMB BICHI ZONE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154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25880"/>
            <a:ext cx="11684132" cy="6579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r>
              <a:rPr lang="en-US" sz="8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8FF65-C5BF-46BF-BEED-893B88315B5C}"/>
              </a:ext>
            </a:extLst>
          </p:cNvPr>
          <p:cNvSpPr txBox="1"/>
          <p:nvPr/>
        </p:nvSpPr>
        <p:spPr>
          <a:xfrm>
            <a:off x="274320" y="125879"/>
            <a:ext cx="1107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SENSITIZATION MEETING @ HMB HBPH ZONE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255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9" y="173380"/>
            <a:ext cx="11842838" cy="64649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r>
              <a:rPr lang="en-US" sz="8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8FF65-C5BF-46BF-BEED-893B88315B5C}"/>
              </a:ext>
            </a:extLst>
          </p:cNvPr>
          <p:cNvSpPr txBox="1"/>
          <p:nvPr/>
        </p:nvSpPr>
        <p:spPr>
          <a:xfrm>
            <a:off x="274320" y="125879"/>
            <a:ext cx="1107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SENSITIZATION MEETING @ HMB SMSSH ZONE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676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8" y="125879"/>
            <a:ext cx="11830778" cy="6579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r>
              <a:rPr lang="en-US" sz="8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8FF65-C5BF-46BF-BEED-893B88315B5C}"/>
              </a:ext>
            </a:extLst>
          </p:cNvPr>
          <p:cNvSpPr txBox="1"/>
          <p:nvPr/>
        </p:nvSpPr>
        <p:spPr>
          <a:xfrm>
            <a:off x="274320" y="125879"/>
            <a:ext cx="1107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SENSITIZATION MEETING @ HMB MMSH ZONE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138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382" y="125879"/>
            <a:ext cx="5854977" cy="6451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" y="125879"/>
            <a:ext cx="5868063" cy="6451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r>
              <a:rPr lang="en-US" sz="8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8FF65-C5BF-46BF-BEED-893B88315B5C}"/>
              </a:ext>
            </a:extLst>
          </p:cNvPr>
          <p:cNvSpPr txBox="1"/>
          <p:nvPr/>
        </p:nvSpPr>
        <p:spPr>
          <a:xfrm>
            <a:off x="274320" y="125879"/>
            <a:ext cx="1107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</a:rPr>
              <a:t>INSTALLATION OF STARLINK NETWORK @ KHETFUND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249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6" y="125879"/>
            <a:ext cx="11698046" cy="6579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r>
              <a:rPr lang="en-US" sz="8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8FF65-C5BF-46BF-BEED-893B88315B5C}"/>
              </a:ext>
            </a:extLst>
          </p:cNvPr>
          <p:cNvSpPr txBox="1"/>
          <p:nvPr/>
        </p:nvSpPr>
        <p:spPr>
          <a:xfrm>
            <a:off x="274320" y="125879"/>
            <a:ext cx="1107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SENSITIZATION MEETING @ HMB GWARZO ZONE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184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148"/>
            <a:ext cx="12192000" cy="678231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r>
              <a:rPr lang="en-US" sz="8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8FF65-C5BF-46BF-BEED-893B88315B5C}"/>
              </a:ext>
            </a:extLst>
          </p:cNvPr>
          <p:cNvSpPr txBox="1"/>
          <p:nvPr/>
        </p:nvSpPr>
        <p:spPr>
          <a:xfrm>
            <a:off x="274320" y="125879"/>
            <a:ext cx="11079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</a:rPr>
              <a:t>Office Equipment/Furniture @ College of Health Science and Technology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113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r>
              <a:rPr lang="en-US" sz="800" dirty="0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3"/>
            <a:ext cx="6858000" cy="12192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C8FF65-C5BF-46BF-BEED-893B88315B5C}"/>
              </a:ext>
            </a:extLst>
          </p:cNvPr>
          <p:cNvSpPr txBox="1"/>
          <p:nvPr/>
        </p:nvSpPr>
        <p:spPr>
          <a:xfrm>
            <a:off x="274320" y="125879"/>
            <a:ext cx="11079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</a:rPr>
              <a:t>Office Equipment/Furniture @ College of Health Science and Technology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446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0DAE591-F349-F81E-03D4-937D931B7E8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39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"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0DAE591-F349-F81E-03D4-937D931B7E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39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302" y="198089"/>
            <a:ext cx="11887200" cy="880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en-US" sz="3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endParaRPr lang="en-US" sz="3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95BA0-9BAD-4161-865A-914183F2A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endParaRPr lang="en-US" sz="18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/>
            <a:endParaRPr lang="en-US" sz="18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/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F461E2-FF3C-2EB7-0C52-64FAEF96DB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31" y="943912"/>
            <a:ext cx="5764254" cy="30008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FB4979-0CF7-3770-E114-95255CCE5D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2118" y="943912"/>
            <a:ext cx="5892686" cy="30008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B1974F-6AF9-536F-79E5-DAEC923BEA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35120"/>
            <a:ext cx="11473804" cy="26717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12" y="1110260"/>
            <a:ext cx="6762056" cy="28448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2" y="3627427"/>
            <a:ext cx="6621002" cy="29794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452" y="1057580"/>
            <a:ext cx="5530205" cy="28557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104" y="3909012"/>
            <a:ext cx="5415701" cy="27527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7BB53A-FB8D-4D76-B218-44533C55ACBE}"/>
              </a:ext>
            </a:extLst>
          </p:cNvPr>
          <p:cNvSpPr txBox="1"/>
          <p:nvPr/>
        </p:nvSpPr>
        <p:spPr>
          <a:xfrm>
            <a:off x="283653" y="21250"/>
            <a:ext cx="10924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Distribution of Commodities to Healthcare Facilities for Free Maternal and Child Care </a:t>
            </a:r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Programe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228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B4164-CC9D-7B62-D953-CA6610C4F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488843-AA9F-ED32-0A8F-E3A75DEF8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11201400" cy="670955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21D7D4-E3BB-B72D-4821-528C8ACCE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A1B100-FD3F-42FD-8BA9-76D8B3AE9908}"/>
              </a:ext>
            </a:extLst>
          </p:cNvPr>
          <p:cNvSpPr txBox="1"/>
          <p:nvPr/>
        </p:nvSpPr>
        <p:spPr>
          <a:xfrm>
            <a:off x="1022668" y="457200"/>
            <a:ext cx="10437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Distribution of Commodities to Healthcare Facilities for Free Maternal and Child Care Program</a:t>
            </a:r>
          </a:p>
        </p:txBody>
      </p:sp>
    </p:spTree>
    <p:extLst>
      <p:ext uri="{BB962C8B-B14F-4D97-AF65-F5344CB8AC3E}">
        <p14:creationId xmlns:p14="http://schemas.microsoft.com/office/powerpoint/2010/main" val="2472478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E6D3A-2F8A-D012-6DED-CA37847BF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9519D9-6E2A-C17E-D017-D347DD7DE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324" y="168167"/>
            <a:ext cx="6053959" cy="64533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8D0B1-7257-D3E3-0840-1DCB12AC4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961C97-CD1D-EB7D-8D07-97A751B91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168167"/>
            <a:ext cx="5696607" cy="6453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28B685-2506-4C3B-93A4-7487D5EFD48A}"/>
              </a:ext>
            </a:extLst>
          </p:cNvPr>
          <p:cNvSpPr txBox="1"/>
          <p:nvPr/>
        </p:nvSpPr>
        <p:spPr>
          <a:xfrm>
            <a:off x="457202" y="457199"/>
            <a:ext cx="10789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Distribution of Commodities to Healthcare Facilities for Free Maternal and Child Care Program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150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0DAE591-F349-F81E-03D4-937D931B7E8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39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3"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0DAE591-F349-F81E-03D4-937D931B7E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39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4" y="178677"/>
            <a:ext cx="11939752" cy="65269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DD866B-6C53-4BC2-A4CB-D95A085EC2E5}"/>
              </a:ext>
            </a:extLst>
          </p:cNvPr>
          <p:cNvSpPr txBox="1"/>
          <p:nvPr/>
        </p:nvSpPr>
        <p:spPr>
          <a:xfrm>
            <a:off x="824412" y="320071"/>
            <a:ext cx="10543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Renovation and Equipping of School of Ophthalmic Nursing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952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0DAE591-F349-F81E-03D4-937D931B7E8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39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8"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0DAE591-F349-F81E-03D4-937D931B7E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39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6" y="168166"/>
            <a:ext cx="11813627" cy="6537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DD866B-6C53-4BC2-A4CB-D95A085EC2E5}"/>
              </a:ext>
            </a:extLst>
          </p:cNvPr>
          <p:cNvSpPr txBox="1"/>
          <p:nvPr/>
        </p:nvSpPr>
        <p:spPr>
          <a:xfrm>
            <a:off x="824412" y="320071"/>
            <a:ext cx="10543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</a:rPr>
              <a:t>Renovation and Equipping of School of Ophthalmic Nursing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634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43E48-5536-3E84-7A93-9A4FD8FC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1BA15A-9C16-DBA6-EBB4-D55938560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7" y="197069"/>
            <a:ext cx="11761076" cy="64139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D7228F-3C81-4013-A74E-8FBA9B09641B}"/>
              </a:ext>
            </a:extLst>
          </p:cNvPr>
          <p:cNvSpPr txBox="1"/>
          <p:nvPr/>
        </p:nvSpPr>
        <p:spPr>
          <a:xfrm>
            <a:off x="849141" y="228600"/>
            <a:ext cx="10543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Renovate and Equipped School of Ophthalmic Nursing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797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0DAE591-F349-F81E-03D4-937D931B7E8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39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5"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0DAE591-F349-F81E-03D4-937D931B7E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39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7" y="168166"/>
            <a:ext cx="11857222" cy="65374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9B2BAC-BB29-4818-832E-9C86C5417155}"/>
              </a:ext>
            </a:extLst>
          </p:cNvPr>
          <p:cNvSpPr txBox="1"/>
          <p:nvPr/>
        </p:nvSpPr>
        <p:spPr>
          <a:xfrm>
            <a:off x="839788" y="237699"/>
            <a:ext cx="10512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</a:rPr>
              <a:t>Laboratory and Text Books @ School of Midwifery </a:t>
            </a:r>
            <a:r>
              <a:rPr lang="en-US" sz="2400" dirty="0" err="1">
                <a:solidFill>
                  <a:schemeClr val="bg2"/>
                </a:solidFill>
                <a:latin typeface="Arial Black" panose="020B0A04020102020204" pitchFamily="34" charset="0"/>
              </a:rPr>
              <a:t>Gwarzo</a:t>
            </a:r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</a:rPr>
              <a:t> for the Accreditation Exercise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843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382" y="122040"/>
            <a:ext cx="5854977" cy="6519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1" y="76183"/>
            <a:ext cx="5947741" cy="65193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C8FF65-C5BF-46BF-BEED-893B88315B5C}"/>
              </a:ext>
            </a:extLst>
          </p:cNvPr>
          <p:cNvSpPr txBox="1"/>
          <p:nvPr/>
        </p:nvSpPr>
        <p:spPr>
          <a:xfrm>
            <a:off x="274320" y="76183"/>
            <a:ext cx="1107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INSTALLATION OF SOLAR @ KHETFUND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460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0DAE591-F349-F81E-03D4-937D931B7E8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39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3"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0DAE591-F349-F81E-03D4-937D931B7E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39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43" y="237699"/>
            <a:ext cx="11768959" cy="642586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11ABA85-81E5-4D0D-BFE9-830B3E03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9B2BAC-BB29-4818-832E-9C86C5417155}"/>
              </a:ext>
            </a:extLst>
          </p:cNvPr>
          <p:cNvSpPr txBox="1"/>
          <p:nvPr/>
        </p:nvSpPr>
        <p:spPr>
          <a:xfrm>
            <a:off x="839788" y="237699"/>
            <a:ext cx="10512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Laboratory and Text Books @ School of Midwifery </a:t>
            </a:r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Gwarzo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for the Accreditation Exercise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409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90B14-010A-7D86-DF26-F54B3124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8BE6289-9D9A-FAB7-5082-0C3CE781C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"/>
            <a:ext cx="11811000" cy="796706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0BEDFC-21F1-0061-C92E-C939132A231D}"/>
              </a:ext>
            </a:extLst>
          </p:cNvPr>
          <p:cNvSpPr txBox="1"/>
          <p:nvPr/>
        </p:nvSpPr>
        <p:spPr>
          <a:xfrm>
            <a:off x="3124200" y="3244334"/>
            <a:ext cx="594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"C:\Users\hp\Desktop\Picture\20240131_111526.jpg"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40E46F-D9F4-4FD1-81E0-84C09C7F1B61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1222534" y="457200"/>
            <a:ext cx="974693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Computers @ School of Midwifery </a:t>
            </a:r>
            <a:r>
              <a:rPr lang="en-US" sz="2400" dirty="0" err="1">
                <a:solidFill>
                  <a:schemeClr val="bg1"/>
                </a:solidFill>
                <a:latin typeface="Arial Black" panose="020B0A04020102020204" pitchFamily="34" charset="0"/>
              </a:rPr>
              <a:t>Gwarzo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629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A40967-CD6A-2548-E6D6-61036E805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189185"/>
            <a:ext cx="11761075" cy="641131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EDE71E-51FB-41C5-A69B-EE39D148DA4C}"/>
              </a:ext>
            </a:extLst>
          </p:cNvPr>
          <p:cNvSpPr txBox="1"/>
          <p:nvPr/>
        </p:nvSpPr>
        <p:spPr>
          <a:xfrm>
            <a:off x="380999" y="274417"/>
            <a:ext cx="10988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KHETFUND Supported School of Nursing Kano with Text Books and Journals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7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56163-9B4B-F6AB-FF1E-6FC10F43A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F2DB01-8B4C-1F73-3C6C-EA6DD6DF2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178676"/>
            <a:ext cx="11666483" cy="645335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5296E-8068-D878-1287-BEA464040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83D85D-B3D0-44D9-B863-78BD6AF410FF}"/>
              </a:ext>
            </a:extLst>
          </p:cNvPr>
          <p:cNvSpPr txBox="1"/>
          <p:nvPr/>
        </p:nvSpPr>
        <p:spPr>
          <a:xfrm>
            <a:off x="380999" y="274417"/>
            <a:ext cx="10988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Demostration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Room at School of Midwifery </a:t>
            </a:r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Gwarzo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625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9695"/>
            <a:ext cx="11738112" cy="64504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TEACHING AIDS @ CONS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916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10B7D-B001-5379-5766-C33AABCF0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88931"/>
            <a:ext cx="3932237" cy="3811588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F31357E-384F-6309-A77C-7CCF0B3CA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17" y="157655"/>
            <a:ext cx="11729735" cy="640548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0B2A4-3155-46C9-A821-F5B3A751BAB2}"/>
              </a:ext>
            </a:extLst>
          </p:cNvPr>
          <p:cNvSpPr txBox="1"/>
          <p:nvPr/>
        </p:nvSpPr>
        <p:spPr>
          <a:xfrm>
            <a:off x="380999" y="242886"/>
            <a:ext cx="10988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Renovated and Equipped Laboratory at College of Nursing Services </a:t>
            </a:r>
            <a:r>
              <a:rPr lang="en-US" sz="2400" dirty="0" err="1">
                <a:solidFill>
                  <a:schemeClr val="bg1"/>
                </a:solidFill>
                <a:latin typeface="Arial Black" panose="020B0A04020102020204" pitchFamily="34" charset="0"/>
              </a:rPr>
              <a:t>Madobi</a:t>
            </a: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 Campus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9060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85BA8-2CE7-B4B8-D2FF-AA0AA98F2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192DB4-58F1-85ED-AFCF-C57198B1F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157655"/>
            <a:ext cx="11761075" cy="647437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EB38A2-574E-4E04-B404-49DC7E9AF196}"/>
              </a:ext>
            </a:extLst>
          </p:cNvPr>
          <p:cNvSpPr txBox="1"/>
          <p:nvPr/>
        </p:nvSpPr>
        <p:spPr>
          <a:xfrm>
            <a:off x="1423852" y="703302"/>
            <a:ext cx="969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College of Nursing </a:t>
            </a:r>
            <a:r>
              <a:rPr lang="en-US" sz="2400" dirty="0" err="1">
                <a:solidFill>
                  <a:schemeClr val="bg1"/>
                </a:solidFill>
                <a:latin typeface="Arial Black" panose="020B0A04020102020204" pitchFamily="34" charset="0"/>
              </a:rPr>
              <a:t>Madobi</a:t>
            </a: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 2023 Final Qualifying Examination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560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CE558-C1B7-3D6B-91DE-24484C5E3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FB077D-B173-B1E2-15A4-FF1104391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178677"/>
            <a:ext cx="11740055" cy="645335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College</a:t>
            </a: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of Nursing </a:t>
            </a:r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Madobi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2023 Final Qualifying Examination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853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147145"/>
            <a:ext cx="11750566" cy="6474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College of Nursing Science 2024 Final Qualifying Examination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051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7" y="57808"/>
            <a:ext cx="11771585" cy="68001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College of Nursing Science 2024 Final Qualifying Examination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49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44" y="176334"/>
            <a:ext cx="6095998" cy="64306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4" y="129209"/>
            <a:ext cx="5715000" cy="6430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C8FF65-C5BF-46BF-BEED-893B88315B5C}"/>
              </a:ext>
            </a:extLst>
          </p:cNvPr>
          <p:cNvSpPr txBox="1"/>
          <p:nvPr/>
        </p:nvSpPr>
        <p:spPr>
          <a:xfrm>
            <a:off x="274320" y="318050"/>
            <a:ext cx="1107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LAND FOR KHETFUND PERMANENT OFFICE ACCOMODATION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0075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29" y="147145"/>
            <a:ext cx="11750564" cy="6474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2024 FINAL QUALIFYING EXAM @ CONS (SCHOOLS OF MIDWIFERY)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9204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5" y="147145"/>
            <a:ext cx="11792607" cy="64848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2024 FINAL QUALIFYING EXAM @ CONS (SCHOOLS OF MIDWIFERY)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0232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" y="167174"/>
            <a:ext cx="11720945" cy="6411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79" y="457200"/>
            <a:ext cx="9948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2024 ACCREDITATION EXERCISE @ SCHOOL OF HYGIENE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5441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6" y="178130"/>
            <a:ext cx="11744696" cy="6436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79" y="457200"/>
            <a:ext cx="9948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2024 ACCREDITATION EXERCISE @ SCHOOL OF HYGIENE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077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3" y="181304"/>
            <a:ext cx="5663292" cy="640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6" y="181304"/>
            <a:ext cx="6103917" cy="640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79" y="457200"/>
            <a:ext cx="9948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2024 PRE-FUNDING VERIFICATION EXERCISE @ SMJGH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3753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42717"/>
            <a:ext cx="11697195" cy="6527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79" y="457200"/>
            <a:ext cx="9948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2024 PRE-FUNDING VERIFICATION EXERCISE @ TIGA GH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0379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6" y="178131"/>
            <a:ext cx="11802590" cy="6436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79" y="457200"/>
            <a:ext cx="9948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2024 PRE-FUNDING VERIFICATION EXERCISE @ RANO GH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4295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141891"/>
            <a:ext cx="11761076" cy="3337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OFFICE EQUIPMENT/STATIONARIES @ KNCDC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3121571"/>
            <a:ext cx="11761076" cy="352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388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967" y="171634"/>
            <a:ext cx="5470038" cy="6439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6" y="171634"/>
            <a:ext cx="6415970" cy="64393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VULNERABLE GROUP VERIFICATION @ KSCHMA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0016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7" y="147145"/>
            <a:ext cx="11782096" cy="64848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VULNERABLE GROUP VERIFICATION @ KSCHMA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841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782" y="148958"/>
            <a:ext cx="8368747" cy="6480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r>
              <a:rPr lang="en-US" sz="8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8FF65-C5BF-46BF-BEED-893B88315B5C}"/>
              </a:ext>
            </a:extLst>
          </p:cNvPr>
          <p:cNvSpPr txBox="1"/>
          <p:nvPr/>
        </p:nvSpPr>
        <p:spPr>
          <a:xfrm>
            <a:off x="3230218" y="125879"/>
            <a:ext cx="8123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</a:rPr>
              <a:t>PRINTING AND DISSEMINATION OF</a:t>
            </a:r>
          </a:p>
          <a:p>
            <a:pPr algn="ctr"/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</a:rPr>
              <a:t> KHETFUND BENEFICIARY GUIDE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5" y="148958"/>
            <a:ext cx="4142675" cy="64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038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7" y="115614"/>
            <a:ext cx="11792605" cy="64848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VULNERABLE GROUP VERIFICATION @ KSCHMA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5967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869" y="150613"/>
            <a:ext cx="6516412" cy="64498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9" y="150613"/>
            <a:ext cx="6421820" cy="6449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TEACHING AIDS @ CONS GWARZO CAMPUS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8658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4" y="178677"/>
            <a:ext cx="11876689" cy="64455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15% COUNTERPART FUNDING OF PHARMA GRADE @ DMCSA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2867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8" y="147145"/>
            <a:ext cx="11870626" cy="64533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15% COUNTERPART FUNDING OF PHARMA GRADE @ DMCSA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7653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66" y="147145"/>
            <a:ext cx="6337736" cy="6463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8" y="147146"/>
            <a:ext cx="5454868" cy="64638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HOSPITAL EQUIPMENT @ AIUC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0574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7" y="157656"/>
            <a:ext cx="11761076" cy="64638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HOSPITAL EQUIPMENT @ AIUC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6504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60" y="178675"/>
            <a:ext cx="11696701" cy="64428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POST FUNDING VERIFICATION FOR INSTALLATION OF SOLAR @ SMJGH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558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965" y="144518"/>
            <a:ext cx="3836275" cy="6392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117" y="144518"/>
            <a:ext cx="3783724" cy="6474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2" y="144518"/>
            <a:ext cx="3813241" cy="6474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INSTALLATION OF SOLAR @ SMJGH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4609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7" y="126124"/>
            <a:ext cx="11761075" cy="64743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INSTALLATION OF SOLAR @ SMJGH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5543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69" y="157656"/>
            <a:ext cx="5924551" cy="6463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0" y="157656"/>
            <a:ext cx="5861489" cy="64638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HOSPITAL EQUIPMENT @ SMJGH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81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r>
              <a:rPr lang="en-US" sz="8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8FF65-C5BF-46BF-BEED-893B88315B5C}"/>
              </a:ext>
            </a:extLst>
          </p:cNvPr>
          <p:cNvSpPr txBox="1"/>
          <p:nvPr/>
        </p:nvSpPr>
        <p:spPr>
          <a:xfrm>
            <a:off x="274320" y="125879"/>
            <a:ext cx="11079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</a:rPr>
              <a:t>Office Equipment/Furniture @ College of Health Science and Technology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" y="125879"/>
            <a:ext cx="11742775" cy="64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623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0" y="157656"/>
            <a:ext cx="5598730" cy="6463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77" y="157656"/>
            <a:ext cx="6099944" cy="64638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HOSPITAL EQUIPMENT @ SMJGH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7999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7" y="157655"/>
            <a:ext cx="11782096" cy="6453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UPGRADEMENT OF ICT CENTER @ SOHT KANO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9608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9" y="157654"/>
            <a:ext cx="11729544" cy="64743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UPGRADEMENT OF ICT CENTER @ SOHT KANO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5999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7" y="157655"/>
            <a:ext cx="11750565" cy="6453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UPGRADEMENT OF ICT CENTER @ SOHT KANO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1812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7" y="199696"/>
            <a:ext cx="11761075" cy="64218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POST FUNDING VERIFICATION OF MAPPING TRADITIONAL MEDICINE VENDOR @ PHIMA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0109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115614"/>
            <a:ext cx="11750565" cy="6484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POST FUNDING VERIFICATION OF MAPPING TRADITIONAL MEDICINE VENDOR @ PHIMA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6239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29" y="157655"/>
            <a:ext cx="11740054" cy="64638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CONSTRUCTION OF HIV PAEDIATRIC @ MMSH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8179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178676"/>
            <a:ext cx="11740055" cy="64218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CONSTRUCTION OF HIV PAEDIATRIC @ MMSH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2234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28" y="126123"/>
            <a:ext cx="11729544" cy="6432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CONSTRUCTION OF HIV PAEDIATRIC @ MMSH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8041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7" y="157655"/>
            <a:ext cx="11731735" cy="6295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VERIFICATION OF RESOURCE VISIT FOR ACCREDITATION @ SOHT BBJ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123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3" y="125878"/>
            <a:ext cx="11807687" cy="64637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r>
              <a:rPr lang="en-US" sz="8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8FF65-C5BF-46BF-BEED-893B88315B5C}"/>
              </a:ext>
            </a:extLst>
          </p:cNvPr>
          <p:cNvSpPr txBox="1"/>
          <p:nvPr/>
        </p:nvSpPr>
        <p:spPr>
          <a:xfrm>
            <a:off x="274320" y="125879"/>
            <a:ext cx="1107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</a:rPr>
              <a:t>KHETFUND OPERATIONAL VEHICLE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0228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28" y="178677"/>
            <a:ext cx="11708523" cy="6442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VERIFICATION OF RESOURCE VISIT FOR ACCREDITATION @ SOHT BBJ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9283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81" y="161426"/>
            <a:ext cx="5729160" cy="6440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58" y="161426"/>
            <a:ext cx="6013923" cy="6440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HOSPITAL EQUIPMENT @ MAWTH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257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9680" y="457200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SOLAR POWER @ DAMBATTA GENERAL HOSPITAL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7830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335" y="134679"/>
            <a:ext cx="6062773" cy="64867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02" y="134679"/>
            <a:ext cx="5722533" cy="64867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6649" y="467833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ACCREDITATION OF INTERNAL MEDICINE @ MAWTH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7882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070" y="142022"/>
            <a:ext cx="6084038" cy="6479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6" y="142022"/>
            <a:ext cx="5786484" cy="6479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6135" y="382772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ACCREDITATION OF INTERNAL MEDICINE @ MAWTH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7602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9" y="159488"/>
            <a:ext cx="11669676" cy="6458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6135" y="382772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DENTAL CHAIR @ IDH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9865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0" y="159488"/>
            <a:ext cx="5991890" cy="6470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79" y="159488"/>
            <a:ext cx="5715442" cy="6470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6135" y="382772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MEDICAL EQUIPMENT @ IDH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4079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80" y="167728"/>
            <a:ext cx="5715440" cy="64622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0" y="159488"/>
            <a:ext cx="5991890" cy="6470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6135" y="382772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MEDICAL EQUIPMENT @ JAAFR CLINIC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287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476" y="167728"/>
            <a:ext cx="5839644" cy="6462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0" y="167728"/>
            <a:ext cx="5867686" cy="64622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6135" y="382772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MEDICAL EQUIPMENT @ JAAFR CLINIC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6973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5" y="167728"/>
            <a:ext cx="5541934" cy="6462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479" y="167728"/>
            <a:ext cx="6179886" cy="64622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6135" y="382772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MEDICAL EQUIPMENT @ YADAKUNYA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946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" y="159026"/>
            <a:ext cx="11767931" cy="6450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r>
              <a:rPr lang="en-US" sz="8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8FF65-C5BF-46BF-BEED-893B88315B5C}"/>
              </a:ext>
            </a:extLst>
          </p:cNvPr>
          <p:cNvSpPr txBox="1"/>
          <p:nvPr/>
        </p:nvSpPr>
        <p:spPr>
          <a:xfrm>
            <a:off x="274320" y="125879"/>
            <a:ext cx="1107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</a:rPr>
              <a:t>KHETFUND OPERATIONAL VEHICLE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2971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67728"/>
            <a:ext cx="6009765" cy="6462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5" y="167728"/>
            <a:ext cx="5712055" cy="64622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6135" y="382772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MEDICAL EQUIPMENT @ YADAKUNYA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1480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" y="159488"/>
            <a:ext cx="11759609" cy="65461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948423" y="340243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DISTRIBUTION OF DENTAL CHAIRS @ PHCMB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5621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48" y="138223"/>
            <a:ext cx="6020397" cy="6464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8" y="138223"/>
            <a:ext cx="5741110" cy="6464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6135" y="446568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12no MODERN DENTAL CHAIRS @ PHCMB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5051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335" y="134679"/>
            <a:ext cx="6062773" cy="64867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02" y="134679"/>
            <a:ext cx="5722533" cy="64867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6649" y="467833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ACCREDITATION OF INTERNAL MEDICINE @ MAWTH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6108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070" y="142022"/>
            <a:ext cx="6084038" cy="6479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6" y="142022"/>
            <a:ext cx="5786484" cy="6479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6135" y="382772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ACCREDITATION OF INTERNAL MEDICINE @ MAWTH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772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9" y="159488"/>
            <a:ext cx="11669676" cy="6458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6135" y="382772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DENTAL CHAIR @ IDH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6350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0" y="159488"/>
            <a:ext cx="5991890" cy="6470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79" y="159488"/>
            <a:ext cx="5715442" cy="6470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6135" y="382772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MEDICAL EQUIPMENT @ IDH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18515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80" y="167728"/>
            <a:ext cx="5715440" cy="64622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0" y="159488"/>
            <a:ext cx="5991890" cy="6470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6135" y="382772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MEDICAL EQUIPMENT @ JAAFR CLINIC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0900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476" y="167728"/>
            <a:ext cx="5839644" cy="6462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0" y="167728"/>
            <a:ext cx="5867686" cy="64622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6135" y="382772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MEDICAL EQUIPMENT @ JAAFR CLINIC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4497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5" y="167728"/>
            <a:ext cx="5541934" cy="6462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479" y="167728"/>
            <a:ext cx="6179886" cy="64622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6135" y="382772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MEDICAL EQUIPMENT @ YADAKUNYA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810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4" y="149087"/>
            <a:ext cx="11954710" cy="64231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r>
              <a:rPr lang="en-US" sz="8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8FF65-C5BF-46BF-BEED-893B88315B5C}"/>
              </a:ext>
            </a:extLst>
          </p:cNvPr>
          <p:cNvSpPr txBox="1"/>
          <p:nvPr/>
        </p:nvSpPr>
        <p:spPr>
          <a:xfrm>
            <a:off x="274320" y="125879"/>
            <a:ext cx="1107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Arial Black" panose="020B0A04020102020204" pitchFamily="34" charset="0"/>
              </a:rPr>
              <a:t>KHETFUND OPERATIONAL VEHICLE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9349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67728"/>
            <a:ext cx="6009765" cy="6462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5" y="167728"/>
            <a:ext cx="5712055" cy="64622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6135" y="382772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MEDICAL EQUIPMENT @ YADAKUNYA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23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5" y="167728"/>
            <a:ext cx="5797115" cy="6462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660" y="129663"/>
            <a:ext cx="5924705" cy="6500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6135" y="382772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MEDICAL EQUIPMENT @ GEZAWA GH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3349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659" y="159488"/>
            <a:ext cx="5924707" cy="6470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4" y="159488"/>
            <a:ext cx="5797115" cy="6470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8F28C-B4EC-4B0A-A555-E6F8F23646F0}"/>
              </a:ext>
            </a:extLst>
          </p:cNvPr>
          <p:cNvSpPr txBox="1"/>
          <p:nvPr/>
        </p:nvSpPr>
        <p:spPr>
          <a:xfrm>
            <a:off x="1246135" y="382772"/>
            <a:ext cx="969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MEDICAL EQUIPMENT @ GEZAWA GH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0548D-614C-903F-3B68-02EA1DECB40F}"/>
              </a:ext>
            </a:extLst>
          </p:cNvPr>
          <p:cNvSpPr/>
          <p:nvPr/>
        </p:nvSpPr>
        <p:spPr>
          <a:xfrm>
            <a:off x="115614" y="57808"/>
            <a:ext cx="11954710" cy="6647792"/>
          </a:xfrm>
          <a:prstGeom prst="rect">
            <a:avLst/>
          </a:prstGeom>
          <a:noFill/>
          <a:ln w="136525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615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6917</TotalTime>
  <Words>680</Words>
  <Application>Microsoft Office PowerPoint</Application>
  <PresentationFormat>Widescreen</PresentationFormat>
  <Paragraphs>120</Paragraphs>
  <Slides>92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9" baseType="lpstr">
      <vt:lpstr>Arial</vt:lpstr>
      <vt:lpstr>Arial Black</vt:lpstr>
      <vt:lpstr>Calibri</vt:lpstr>
      <vt:lpstr>Calibri Light</vt:lpstr>
      <vt:lpstr>Times New Roman</vt:lpstr>
      <vt:lpstr>Office Theme</vt:lpstr>
      <vt:lpstr>think-cell Slide</vt:lpstr>
      <vt:lpstr>KANO STATE HEALTH TRUST FUND (KHETFUND)   ACHIEVEMENT PICTURES  FROM MAY 203 To DATE </vt:lpstr>
      <vt:lpstr>.</vt:lpstr>
      <vt:lpstr>PowerPoint Presentation</vt:lpstr>
      <vt:lpstr>PowerPoint Presentation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KANO STATE HEALTH TRUST FUND (KHETFUND)</dc:title>
  <dc:creator>HP</dc:creator>
  <cp:lastModifiedBy>Hud Adam Ali</cp:lastModifiedBy>
  <cp:revision>179</cp:revision>
  <dcterms:created xsi:type="dcterms:W3CDTF">2023-09-13T14:24:20Z</dcterms:created>
  <dcterms:modified xsi:type="dcterms:W3CDTF">2025-02-24T05:51:45Z</dcterms:modified>
</cp:coreProperties>
</file>